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6" r:id="rId2"/>
    <p:sldId id="257" r:id="rId3"/>
    <p:sldId id="265" r:id="rId4"/>
    <p:sldId id="259" r:id="rId5"/>
    <p:sldId id="273" r:id="rId6"/>
    <p:sldId id="274" r:id="rId7"/>
    <p:sldId id="261" r:id="rId8"/>
    <p:sldId id="262" r:id="rId9"/>
    <p:sldId id="263" r:id="rId10"/>
    <p:sldId id="264" r:id="rId11"/>
    <p:sldId id="269" r:id="rId12"/>
    <p:sldId id="270" r:id="rId13"/>
    <p:sldId id="271" r:id="rId14"/>
    <p:sldId id="272" r:id="rId15"/>
    <p:sldId id="266" r:id="rId16"/>
    <p:sldId id="267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12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266EC83-616C-4C43-B044-818A00F6623A}" type="datetimeFigureOut">
              <a:rPr lang="ru-RU"/>
              <a:pPr>
                <a:defRPr/>
              </a:pPr>
              <a:t>26.02.2017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0D50CCE-47F7-4B51-81A5-D771925FA1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969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1EEF00A-C46F-4B76-BCBE-7A923E331DF1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CCEBB-0853-4525-80AF-B538F5554300}" type="datetimeFigureOut">
              <a:rPr lang="ru-RU"/>
              <a:pPr>
                <a:defRPr/>
              </a:pPr>
              <a:t>26.02.2017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AAEB6-BB05-42CB-BAA3-304D3009E8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2E380-1C1B-4A81-9196-7453CB7D98BB}" type="datetimeFigureOut">
              <a:rPr lang="ru-RU"/>
              <a:pPr>
                <a:defRPr/>
              </a:pPr>
              <a:t>26.02.2017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0F4A3-F49A-4FA5-BD62-A7C85BCB7F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CA9B0-5FD8-42D3-A7DA-C663DB3C7222}" type="datetimeFigureOut">
              <a:rPr lang="ru-RU"/>
              <a:pPr>
                <a:defRPr/>
              </a:pPr>
              <a:t>26.02.2017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862C1-2F2E-42BD-B2DD-EB91ACA35E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254AE-B34F-4435-934E-102B93479E6D}" type="datetimeFigureOut">
              <a:rPr lang="ru-RU"/>
              <a:pPr>
                <a:defRPr/>
              </a:pPr>
              <a:t>26.02.2017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88452-EE8B-4EDA-82AC-F1163EDE6F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BAF96-CA26-44EE-837F-791B59F55C67}" type="datetimeFigureOut">
              <a:rPr lang="ru-RU"/>
              <a:pPr>
                <a:defRPr/>
              </a:pPr>
              <a:t>26.02.2017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C8F16-916C-430D-92FE-DE03FD5381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A615F-8D54-4151-A7D0-1B741ECEECB3}" type="datetimeFigureOut">
              <a:rPr lang="ru-RU"/>
              <a:pPr>
                <a:defRPr/>
              </a:pPr>
              <a:t>26.02.2017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E4762-63AF-494A-9A35-965675F819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3FF12-689A-4395-9745-415F30C63939}" type="datetimeFigureOut">
              <a:rPr lang="ru-RU"/>
              <a:pPr>
                <a:defRPr/>
              </a:pPr>
              <a:t>26.02.2017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D2CA3-60A6-47C5-9D5E-54615E6C6D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36837-EEB6-4917-B57F-E7646B666407}" type="datetimeFigureOut">
              <a:rPr lang="ru-RU"/>
              <a:pPr>
                <a:defRPr/>
              </a:pPr>
              <a:t>26.02.2017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6C1D9-17DE-4C6F-9432-F9807A02F4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48E3C-A0CB-4963-B5A3-0D9CED2A9519}" type="datetimeFigureOut">
              <a:rPr lang="ru-RU"/>
              <a:pPr>
                <a:defRPr/>
              </a:pPr>
              <a:t>26.02.2017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545C6-5FE5-4514-AAE0-057E43B25F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F3851-EB2D-4E7F-BC32-B3DE379326E0}" type="datetimeFigureOut">
              <a:rPr lang="ru-RU"/>
              <a:pPr>
                <a:defRPr/>
              </a:pPr>
              <a:t>26.02.2017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AA461-DA1D-45F2-B982-EF28A4C9E1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1E9B8-1150-418E-9CBB-E96CE5BD5FC8}" type="datetimeFigureOut">
              <a:rPr lang="ru-RU"/>
              <a:pPr>
                <a:defRPr/>
              </a:pPr>
              <a:t>26.02.2017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C4F70-5670-44EA-82EE-64A908741E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721295A-F108-4316-81DC-6BCB2EBEEA2A}" type="datetimeFigureOut">
              <a:rPr lang="ru-RU"/>
              <a:pPr>
                <a:defRPr/>
              </a:pPr>
              <a:t>26.02.2017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332A60D-3825-4DF5-8FC7-F8A4BFB5A2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7" r:id="rId3"/>
    <p:sldLayoutId id="2147483694" r:id="rId4"/>
    <p:sldLayoutId id="2147483693" r:id="rId5"/>
    <p:sldLayoutId id="2147483692" r:id="rId6"/>
    <p:sldLayoutId id="2147483691" r:id="rId7"/>
    <p:sldLayoutId id="2147483690" r:id="rId8"/>
    <p:sldLayoutId id="2147483698" r:id="rId9"/>
    <p:sldLayoutId id="2147483689" r:id="rId10"/>
    <p:sldLayoutId id="214748368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audio" Target="file:///F:\&#1056;&#1086;&#1076;&#1080;&#1090;&#1077;&#1083;&#1100;&#1089;&#1082;&#1086;&#1077;%20&#1089;&#1086;&#1073;&#1088;&#1072;&#1085;&#1080;&#1077;%20&#1084;&#1072;&#1088;&#1090;\&#1058;&#1088;&#1080;%20&#1086;&#1088;&#1077;&#1096;&#1082;&#1072;%20&#1076;&#1083;&#1103;%20&#1047;&#1086;&#1083;&#1091;&#1096;&#1082;&#1080;%20(mp3ostrov.com).mp3" TargetMode="External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Развитие речи младших дошкольников.</a:t>
            </a:r>
            <a:endParaRPr lang="ru-RU" dirty="0"/>
          </a:p>
        </p:txBody>
      </p:sp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2628900"/>
          </a:xfrm>
        </p:spPr>
        <p:txBody>
          <a:bodyPr/>
          <a:lstStyle/>
          <a:p>
            <a:pPr marR="0" eaLnBrk="1" hangingPunct="1"/>
            <a:endParaRPr lang="ru-RU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305800" cy="93610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b="1" dirty="0" smtClean="0"/>
              <a:t>«Сыпучие игры»</a:t>
            </a:r>
            <a:endParaRPr lang="ru-RU" sz="4400" b="1" dirty="0"/>
          </a:p>
        </p:txBody>
      </p:sp>
      <p:pic>
        <p:nvPicPr>
          <p:cNvPr id="3" name="Рисунок 2" descr="мелкая моторика пальцев рук 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988840"/>
            <a:ext cx="3816424" cy="3600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Рисунок 3" descr="мелкая моторика пальцев рук 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1988840"/>
            <a:ext cx="4248472" cy="3600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92471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b="1" dirty="0" smtClean="0"/>
              <a:t>Игры с различными предметами</a:t>
            </a:r>
            <a:endParaRPr lang="ru-RU" sz="4400" b="1" dirty="0"/>
          </a:p>
        </p:txBody>
      </p:sp>
      <p:pic>
        <p:nvPicPr>
          <p:cNvPr id="4" name="Рисунок 3" descr="мелкая моторика пальцев рук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708920"/>
            <a:ext cx="3528392" cy="30963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Рисунок 4" descr="мелкая моторика пальцев рук 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2708920"/>
            <a:ext cx="3600400" cy="30963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06872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b="1" dirty="0" smtClean="0"/>
              <a:t>Игры с мозаикой и конструктором</a:t>
            </a:r>
            <a:endParaRPr lang="ru-RU" sz="4400" b="1" dirty="0"/>
          </a:p>
        </p:txBody>
      </p:sp>
      <p:pic>
        <p:nvPicPr>
          <p:cNvPr id="3" name="Рисунок 2" descr="мелкая моторика пальцев рук 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348880"/>
            <a:ext cx="3672408" cy="34563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Рисунок 3" descr="мелкая моторика пальцев рук 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2204864"/>
            <a:ext cx="3816424" cy="34563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92471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b="1" dirty="0" smtClean="0"/>
              <a:t>«Сухой бассейн»</a:t>
            </a:r>
            <a:endParaRPr lang="ru-RU" sz="4400" b="1" dirty="0"/>
          </a:p>
        </p:txBody>
      </p:sp>
      <p:pic>
        <p:nvPicPr>
          <p:cNvPr id="1026" name="Picture 2" descr="C:\Users\ASUS\Desktop\igri-s-krupam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988840"/>
            <a:ext cx="4525184" cy="38884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7" name="Picture 3" descr="C:\Users\ASUS\Desktop\1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1916832"/>
            <a:ext cx="3720412" cy="38884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79621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/>
              <a:t>4.Чтение художественной литературы</a:t>
            </a:r>
            <a:br>
              <a:rPr lang="ru-RU" sz="2800" b="1" dirty="0" smtClean="0"/>
            </a:br>
            <a:r>
              <a:rPr lang="ru-RU" sz="2800" b="1" dirty="0" smtClean="0"/>
              <a:t>5. Сюжетно-ролевые игры</a:t>
            </a:r>
            <a:br>
              <a:rPr lang="ru-RU" sz="2800" b="1" dirty="0" smtClean="0"/>
            </a:br>
            <a:r>
              <a:rPr lang="ru-RU" sz="2800" b="1" dirty="0" smtClean="0"/>
              <a:t>6. Игры драматизации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3" name="Рисунок 2" descr="мелкая моторика пальцев рук 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276872"/>
            <a:ext cx="4284345" cy="28346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0" name="Picture 2" descr="C:\Users\ASUS\Desktop\Free-chtenie8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5" y="2132856"/>
            <a:ext cx="4147661" cy="25922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1" name="Picture 3" descr="C:\Users\ASUS\Desktop\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4581128"/>
            <a:ext cx="3096344" cy="200246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704088"/>
            <a:ext cx="8120090" cy="61539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700" b="1" dirty="0" smtClean="0"/>
              <a:t>Советы учителя-логопеда</a:t>
            </a:r>
            <a:r>
              <a:rPr lang="ru-RU" sz="2700" dirty="0" smtClean="0"/>
              <a:t>:</a:t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-Речь взрослых должна быть четкой, неторопливой, грамматически и фонетически правильно оформленной.</a:t>
            </a:r>
            <a:br>
              <a:rPr lang="ru-RU" sz="2700" dirty="0" smtClean="0"/>
            </a:br>
            <a:r>
              <a:rPr lang="ru-RU" sz="2700" dirty="0" smtClean="0"/>
              <a:t>-Обращайте внимание детей на то, как они согласовывают слова в предложении, поправляйте ребенка.</a:t>
            </a:r>
            <a:br>
              <a:rPr lang="ru-RU" sz="2700" dirty="0" smtClean="0"/>
            </a:br>
            <a:r>
              <a:rPr lang="ru-RU" sz="2700" dirty="0" smtClean="0"/>
              <a:t>-Упражняйте ребенка в согласовании имен существительных с разными частями речи.</a:t>
            </a:r>
            <a:br>
              <a:rPr lang="ru-RU" sz="2700" dirty="0" smtClean="0"/>
            </a:br>
            <a:r>
              <a:rPr lang="ru-RU" sz="2700" dirty="0" smtClean="0"/>
              <a:t>-Используйте игру: «Чего не стало?».</a:t>
            </a:r>
            <a:br>
              <a:rPr lang="ru-RU" sz="2700" dirty="0" smtClean="0"/>
            </a:br>
            <a:r>
              <a:rPr lang="ru-RU" sz="2700" dirty="0" smtClean="0"/>
              <a:t>-Используйте игру: «Где игрушка?» (использование предлогов в предложении).</a:t>
            </a:r>
            <a:br>
              <a:rPr lang="ru-RU" sz="2700" dirty="0" smtClean="0"/>
            </a:br>
            <a:r>
              <a:rPr lang="ru-RU" sz="2700" dirty="0" smtClean="0"/>
              <a:t>-Учите ребенка самостоятельно описывать игрушку.</a:t>
            </a:r>
            <a:br>
              <a:rPr lang="ru-RU" sz="2700" dirty="0" smtClean="0"/>
            </a:br>
            <a:r>
              <a:rPr lang="ru-RU" sz="2700" dirty="0" smtClean="0"/>
              <a:t>-Учите детей сравнивать предметы между собой.</a:t>
            </a:r>
            <a:br>
              <a:rPr lang="ru-RU" sz="2700" dirty="0" smtClean="0"/>
            </a:br>
            <a:r>
              <a:rPr lang="ru-RU" sz="2700" dirty="0" smtClean="0"/>
              <a:t>Учите подбирать слова к определенным глаголом.</a:t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4" name="Три орешка для Золушки (mp3ostrov.co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812088" y="58769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964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867656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000" b="1" dirty="0" smtClean="0"/>
              <a:t>Спасибо за внимание.</a:t>
            </a:r>
            <a:endParaRPr lang="ru-RU" sz="6000" b="1" dirty="0"/>
          </a:p>
        </p:txBody>
      </p:sp>
      <p:sp>
        <p:nvSpPr>
          <p:cNvPr id="30722" name="Прямоугольник 2"/>
          <p:cNvSpPr>
            <a:spLocks noChangeArrowheads="1"/>
          </p:cNvSpPr>
          <p:nvPr/>
        </p:nvSpPr>
        <p:spPr bwMode="auto">
          <a:xfrm>
            <a:off x="2286000" y="1720850"/>
            <a:ext cx="457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30723" name="Picture 4" descr="C:\Users\ASUS\Desktop\0b32568cdf2919ddc685364ad37d717a.jp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75" y="2714625"/>
            <a:ext cx="3849688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9900" y="694563"/>
            <a:ext cx="8305800" cy="5153804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/>
              <a:t>Совсем немного науки.</a:t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dirty="0" smtClean="0"/>
              <a:t>Речь-форма общения. В дошкольном возрасте она развивается по двум взаимосвязанным направлениям:</a:t>
            </a:r>
            <a:br>
              <a:rPr lang="ru-RU" sz="2800" dirty="0" smtClean="0"/>
            </a:br>
            <a:r>
              <a:rPr lang="ru-RU" sz="2800" dirty="0" smtClean="0"/>
              <a:t>-речь ребенка совершенствуется в процессе общения со взрослыми и сверстниками;</a:t>
            </a:r>
            <a:br>
              <a:rPr lang="ru-RU" sz="2800" dirty="0" smtClean="0"/>
            </a:br>
            <a:r>
              <a:rPr lang="ru-RU" sz="2800" dirty="0" smtClean="0"/>
              <a:t>-речь становится основой перестройки мыслительных процессов и превращается в орудие мышления.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2800" b="1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4439424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/>
              <a:t>Факторы успешного речевого развития ребенка:</a:t>
            </a:r>
            <a:br>
              <a:rPr lang="ru-RU" sz="2800" b="1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1.Эмоциональное общение родителей с ребенком с момента рождения.</a:t>
            </a:r>
            <a:br>
              <a:rPr lang="ru-RU" sz="2800" dirty="0" smtClean="0"/>
            </a:br>
            <a:r>
              <a:rPr lang="ru-RU" sz="2800" dirty="0" smtClean="0"/>
              <a:t>2.Общение ребенка с другими детьми.</a:t>
            </a:r>
            <a:br>
              <a:rPr lang="ru-RU" sz="2800" dirty="0" smtClean="0"/>
            </a:br>
            <a:r>
              <a:rPr lang="ru-RU" sz="2800" dirty="0" smtClean="0"/>
              <a:t>3.Речь взрослого – образец для подражания.</a:t>
            </a:r>
            <a:br>
              <a:rPr lang="ru-RU" sz="2800" dirty="0" smtClean="0"/>
            </a:br>
            <a:r>
              <a:rPr lang="ru-RU" sz="2800" dirty="0" smtClean="0"/>
              <a:t>4.Развитие мелкой моторики рук.</a:t>
            </a:r>
            <a:br>
              <a:rPr lang="ru-RU" sz="2800" dirty="0" smtClean="0"/>
            </a:br>
            <a:r>
              <a:rPr lang="ru-RU" sz="2800" dirty="0" smtClean="0"/>
              <a:t>5.Чтение детской художественной литературы.</a:t>
            </a:r>
            <a:br>
              <a:rPr lang="ru-RU" sz="2800" dirty="0" smtClean="0"/>
            </a:br>
            <a:r>
              <a:rPr lang="ru-RU" sz="2800" dirty="0" smtClean="0"/>
              <a:t>6.Игры с ребенком взрослых и друзей.</a:t>
            </a:r>
            <a:endParaRPr lang="ru-RU" sz="2800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416507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/>
              <a:t>Задачи развития речи:</a:t>
            </a:r>
            <a:br>
              <a:rPr lang="ru-RU" sz="2800" b="1" dirty="0" smtClean="0"/>
            </a:br>
            <a:r>
              <a:rPr lang="ru-RU" sz="2800" dirty="0" smtClean="0"/>
              <a:t>1</a:t>
            </a:r>
            <a:r>
              <a:rPr lang="ru-RU" sz="2800" b="1" dirty="0" smtClean="0"/>
              <a:t>.</a:t>
            </a:r>
            <a:r>
              <a:rPr lang="ru-RU" sz="2800" dirty="0" smtClean="0"/>
              <a:t>Формирование звуковой культуры речи.</a:t>
            </a:r>
            <a:br>
              <a:rPr lang="ru-RU" sz="2800" dirty="0" smtClean="0"/>
            </a:br>
            <a:r>
              <a:rPr lang="ru-RU" sz="2800" dirty="0" smtClean="0"/>
              <a:t>2.Обогащение словарного запаса.</a:t>
            </a:r>
            <a:br>
              <a:rPr lang="ru-RU" sz="2800" dirty="0" smtClean="0"/>
            </a:br>
            <a:r>
              <a:rPr lang="ru-RU" sz="2800" dirty="0" smtClean="0"/>
              <a:t>3.Формирование грамматического строя речи.</a:t>
            </a:r>
            <a:br>
              <a:rPr lang="ru-RU" sz="2800" dirty="0" smtClean="0"/>
            </a:br>
            <a:r>
              <a:rPr lang="ru-RU" sz="2800" dirty="0" smtClean="0"/>
              <a:t>4.Обучение рассказыванию, связной речи.</a:t>
            </a:r>
            <a:br>
              <a:rPr lang="ru-RU" sz="2800" dirty="0" smtClean="0"/>
            </a:br>
            <a:r>
              <a:rPr lang="ru-RU" sz="2800" dirty="0" smtClean="0"/>
              <a:t>5.Развитие выразительности речи.</a:t>
            </a:r>
            <a:br>
              <a:rPr lang="ru-RU" sz="2800" dirty="0" smtClean="0"/>
            </a:br>
            <a:endParaRPr lang="ru-RU" sz="2800" b="1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7829576" cy="543955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b="1" dirty="0" smtClean="0"/>
              <a:t>Анализ речи детей группы.</a:t>
            </a:r>
            <a:br>
              <a:rPr lang="ru-RU" sz="4800" b="1" dirty="0" smtClean="0"/>
            </a:br>
            <a:r>
              <a:rPr lang="ru-RU" sz="4800" b="1" dirty="0" smtClean="0">
                <a:solidFill>
                  <a:schemeClr val="tx1"/>
                </a:solidFill>
              </a:rPr>
              <a:t> </a:t>
            </a:r>
            <a:r>
              <a:rPr lang="ru-RU" sz="2700" b="1" dirty="0" smtClean="0">
                <a:solidFill>
                  <a:schemeClr val="tx1"/>
                </a:solidFill>
              </a:rPr>
              <a:t>Методика1: 8 детей средний уровень развития</a:t>
            </a:r>
            <a:br>
              <a:rPr lang="ru-RU" sz="2700" b="1" dirty="0" smtClean="0">
                <a:solidFill>
                  <a:schemeClr val="tx1"/>
                </a:solidFill>
              </a:rPr>
            </a:br>
            <a:r>
              <a:rPr lang="ru-RU" sz="2700" b="1" dirty="0" smtClean="0">
                <a:solidFill>
                  <a:schemeClr val="tx1"/>
                </a:solidFill>
              </a:rPr>
              <a:t>                        2 ребенка высокий уровень развития</a:t>
            </a:r>
            <a:br>
              <a:rPr lang="ru-RU" sz="2700" b="1" dirty="0" smtClean="0">
                <a:solidFill>
                  <a:schemeClr val="tx1"/>
                </a:solidFill>
              </a:rPr>
            </a:br>
            <a:r>
              <a:rPr lang="ru-RU" sz="2700" b="1" dirty="0" smtClean="0">
                <a:solidFill>
                  <a:schemeClr val="tx1"/>
                </a:solidFill>
              </a:rPr>
              <a:t>                        2 ребенка низкий уровень развития</a:t>
            </a:r>
            <a:br>
              <a:rPr lang="ru-RU" sz="2700" b="1" dirty="0" smtClean="0">
                <a:solidFill>
                  <a:schemeClr val="tx1"/>
                </a:solidFill>
              </a:rPr>
            </a:br>
            <a:r>
              <a:rPr lang="ru-RU" sz="2700" b="1" dirty="0" smtClean="0">
                <a:solidFill>
                  <a:schemeClr val="tx1"/>
                </a:solidFill>
              </a:rPr>
              <a:t>Методика2: 0 детей высокий уровень развития</a:t>
            </a:r>
            <a:br>
              <a:rPr lang="ru-RU" sz="2700" b="1" dirty="0" smtClean="0">
                <a:solidFill>
                  <a:schemeClr val="tx1"/>
                </a:solidFill>
              </a:rPr>
            </a:br>
            <a:r>
              <a:rPr lang="ru-RU" sz="2700" b="1" dirty="0" smtClean="0">
                <a:solidFill>
                  <a:schemeClr val="tx1"/>
                </a:solidFill>
              </a:rPr>
              <a:t>                        7 детей средний уровень развития</a:t>
            </a:r>
            <a:br>
              <a:rPr lang="ru-RU" sz="2700" b="1" dirty="0" smtClean="0">
                <a:solidFill>
                  <a:schemeClr val="tx1"/>
                </a:solidFill>
              </a:rPr>
            </a:br>
            <a:r>
              <a:rPr lang="ru-RU" sz="2700" b="1" dirty="0" smtClean="0">
                <a:solidFill>
                  <a:schemeClr val="tx1"/>
                </a:solidFill>
              </a:rPr>
              <a:t>                        5 детей низкий уровень развития</a:t>
            </a:r>
            <a:br>
              <a:rPr lang="ru-RU" sz="2700" b="1" dirty="0" smtClean="0">
                <a:solidFill>
                  <a:schemeClr val="tx1"/>
                </a:solidFill>
              </a:rPr>
            </a:br>
            <a:r>
              <a:rPr lang="ru-RU" sz="2700" b="1" dirty="0" smtClean="0">
                <a:solidFill>
                  <a:schemeClr val="tx1"/>
                </a:solidFill>
              </a:rPr>
              <a:t> Методика3: 7 детей высокий уровень развития</a:t>
            </a:r>
            <a:br>
              <a:rPr lang="ru-RU" sz="2700" b="1" dirty="0" smtClean="0">
                <a:solidFill>
                  <a:schemeClr val="tx1"/>
                </a:solidFill>
              </a:rPr>
            </a:br>
            <a:r>
              <a:rPr lang="ru-RU" sz="2700" b="1" dirty="0" smtClean="0">
                <a:solidFill>
                  <a:schemeClr val="tx1"/>
                </a:solidFill>
              </a:rPr>
              <a:t>                         5 детей средний уровень развития</a:t>
            </a:r>
            <a:br>
              <a:rPr lang="ru-RU" sz="2700" b="1" dirty="0" smtClean="0">
                <a:solidFill>
                  <a:schemeClr val="tx1"/>
                </a:solidFill>
              </a:rPr>
            </a:br>
            <a:r>
              <a:rPr lang="ru-RU" sz="2700" b="1" dirty="0" smtClean="0">
                <a:solidFill>
                  <a:schemeClr val="tx1"/>
                </a:solidFill>
              </a:rPr>
              <a:t>                         детей с низким уровнем  развития нет</a:t>
            </a:r>
            <a:br>
              <a:rPr lang="ru-RU" sz="2700" b="1" dirty="0" smtClean="0">
                <a:solidFill>
                  <a:schemeClr val="tx1"/>
                </a:solidFill>
              </a:rPr>
            </a:br>
            <a:r>
              <a:rPr lang="ru-RU" sz="2700" b="1" dirty="0" smtClean="0">
                <a:solidFill>
                  <a:schemeClr val="tx1"/>
                </a:solidFill>
              </a:rPr>
              <a:t>Методика4:  9 детей высокий уровень развития</a:t>
            </a:r>
            <a:br>
              <a:rPr lang="ru-RU" sz="2700" b="1" dirty="0" smtClean="0">
                <a:solidFill>
                  <a:schemeClr val="tx1"/>
                </a:solidFill>
              </a:rPr>
            </a:br>
            <a:r>
              <a:rPr lang="ru-RU" sz="2700" b="1" dirty="0" smtClean="0">
                <a:solidFill>
                  <a:schemeClr val="tx1"/>
                </a:solidFill>
              </a:rPr>
              <a:t>                         3 ребенка средний уровень развития</a:t>
            </a:r>
            <a:br>
              <a:rPr lang="ru-RU" sz="2700" b="1" dirty="0" smtClean="0">
                <a:solidFill>
                  <a:schemeClr val="tx1"/>
                </a:solidFill>
              </a:rPr>
            </a:br>
            <a:r>
              <a:rPr lang="ru-RU" sz="2700" b="1" dirty="0" smtClean="0">
                <a:solidFill>
                  <a:schemeClr val="tx1"/>
                </a:solidFill>
              </a:rPr>
              <a:t>                         детей с низким уровнем развития нет </a:t>
            </a:r>
            <a:endParaRPr lang="ru-RU" sz="2700" b="1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7829576" cy="200026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b="1" dirty="0" smtClean="0"/>
              <a:t>Видео беседа</a:t>
            </a:r>
            <a:endParaRPr lang="ru-RU" sz="6600" b="1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 smtClean="0"/>
              <a:t>Что способствует развитию речи детей.</a:t>
            </a:r>
            <a:br>
              <a:rPr lang="ru-RU" sz="3600" b="1" dirty="0" smtClean="0"/>
            </a:br>
            <a:r>
              <a:rPr lang="ru-RU" sz="3600" dirty="0" smtClean="0"/>
              <a:t>Гимнастика для язычка.</a:t>
            </a:r>
            <a:br>
              <a:rPr lang="ru-RU" sz="3600" dirty="0" smtClean="0"/>
            </a:br>
            <a:endParaRPr lang="ru-RU" sz="3600" dirty="0"/>
          </a:p>
        </p:txBody>
      </p:sp>
      <p:pic>
        <p:nvPicPr>
          <p:cNvPr id="20482" name="Picture 2" descr="F:\Фото к род.собр\0fd2927da8a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813" y="1428750"/>
            <a:ext cx="5643562" cy="471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dirty="0" smtClean="0"/>
              <a:t>Пальчиковые гимнастики</a:t>
            </a:r>
            <a:br>
              <a:rPr lang="ru-RU" sz="4400" dirty="0" smtClean="0"/>
            </a:br>
            <a:endParaRPr lang="ru-RU" sz="4400" dirty="0"/>
          </a:p>
        </p:txBody>
      </p:sp>
      <p:pic>
        <p:nvPicPr>
          <p:cNvPr id="2050" name="Picture 2" descr="F:\Фото к род.собр\2304_003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340768"/>
            <a:ext cx="7134178" cy="47149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305800" cy="144016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Массаж ладоней и пальцев рук.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2530" name="Picture 2" descr="F:\Фото к род.собр\1278390_html_77ae448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313" y="1149350"/>
            <a:ext cx="6786562" cy="492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200</TotalTime>
  <Words>1</Words>
  <Application>Microsoft Office PowerPoint</Application>
  <PresentationFormat>Экран (4:3)</PresentationFormat>
  <Paragraphs>1</Paragraphs>
  <Slides>16</Slides>
  <Notes>1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Calibri</vt:lpstr>
      <vt:lpstr>Constantia</vt:lpstr>
      <vt:lpstr>Wingdings 2</vt:lpstr>
      <vt:lpstr>Поток</vt:lpstr>
      <vt:lpstr>Поток</vt:lpstr>
      <vt:lpstr>Поток</vt:lpstr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речи младших дошкольников.</dc:title>
  <dc:creator>Grey Wolf</dc:creator>
  <cp:lastModifiedBy>Клара</cp:lastModifiedBy>
  <cp:revision>32</cp:revision>
  <dcterms:created xsi:type="dcterms:W3CDTF">2004-07-28T22:30:42Z</dcterms:created>
  <dcterms:modified xsi:type="dcterms:W3CDTF">2017-02-26T16:12:25Z</dcterms:modified>
</cp:coreProperties>
</file>