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4" r:id="rId3"/>
    <p:sldId id="257" r:id="rId4"/>
    <p:sldId id="261" r:id="rId5"/>
    <p:sldId id="258" r:id="rId6"/>
    <p:sldId id="260" r:id="rId7"/>
    <p:sldId id="259" r:id="rId8"/>
    <p:sldId id="263" r:id="rId9"/>
    <p:sldId id="262" r:id="rId10"/>
    <p:sldId id="266" r:id="rId11"/>
    <p:sldId id="265" r:id="rId12"/>
    <p:sldId id="267" r:id="rId13"/>
    <p:sldId id="271" r:id="rId14"/>
    <p:sldId id="270" r:id="rId15"/>
    <p:sldId id="278" r:id="rId16"/>
    <p:sldId id="279" r:id="rId17"/>
    <p:sldId id="269" r:id="rId18"/>
    <p:sldId id="268" r:id="rId19"/>
    <p:sldId id="273" r:id="rId20"/>
    <p:sldId id="272" r:id="rId21"/>
    <p:sldId id="274" r:id="rId22"/>
    <p:sldId id="277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6D4A35"/>
    <a:srgbClr val="EFC495"/>
    <a:srgbClr val="8C5F44"/>
    <a:srgbClr val="FFE0C1"/>
    <a:srgbClr val="FFCC99"/>
    <a:srgbClr val="FFFF99"/>
    <a:srgbClr val="96613A"/>
    <a:srgbClr val="FF9933"/>
    <a:srgbClr val="9F8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91EDD-AADE-4F13-AA91-5939136D4FE2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91A8E-947B-44D2-98E3-5D4C67CF8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1A8E-947B-44D2-98E3-5D4C67CF8B1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6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мка 6"/>
          <p:cNvSpPr/>
          <p:nvPr userDrawn="1"/>
        </p:nvSpPr>
        <p:spPr>
          <a:xfrm>
            <a:off x="251520" y="260648"/>
            <a:ext cx="8568952" cy="6329337"/>
          </a:xfrm>
          <a:prstGeom prst="frame">
            <a:avLst>
              <a:gd name="adj1" fmla="val 3069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2700000" scaled="1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D:\Рабоч папка\в 08 2014\Рисунок1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" y="3552924"/>
            <a:ext cx="3031774" cy="30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0348"/>
            <a:ext cx="8136904" cy="3244676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sz="6000" b="1" cap="all" spc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urier New" pitchFamily="49" charset="0"/>
                <a:cs typeface="Courier New" pitchFamily="49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8822" y="3645024"/>
            <a:ext cx="5305626" cy="2736304"/>
          </a:xfrm>
        </p:spPr>
        <p:txBody>
          <a:bodyPr>
            <a:normAutofit/>
          </a:bodyPr>
          <a:lstStyle>
            <a:lvl1pPr marL="0" indent="0" algn="ctr">
              <a:buNone/>
              <a:defRPr sz="4000" b="1" cap="none" spc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6613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овина рамки 9"/>
          <p:cNvSpPr/>
          <p:nvPr userDrawn="1"/>
        </p:nvSpPr>
        <p:spPr>
          <a:xfrm rot="10800000">
            <a:off x="403920" y="341040"/>
            <a:ext cx="8424936" cy="6207695"/>
          </a:xfrm>
          <a:prstGeom prst="halfFrame">
            <a:avLst>
              <a:gd name="adj1" fmla="val 2983"/>
              <a:gd name="adj2" fmla="val 3187"/>
            </a:avLst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270000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оловина рамки 6"/>
          <p:cNvSpPr/>
          <p:nvPr userDrawn="1"/>
        </p:nvSpPr>
        <p:spPr>
          <a:xfrm>
            <a:off x="251520" y="188640"/>
            <a:ext cx="8424936" cy="6207695"/>
          </a:xfrm>
          <a:prstGeom prst="halfFrame">
            <a:avLst>
              <a:gd name="adj1" fmla="val 2983"/>
              <a:gd name="adj2" fmla="val 3187"/>
            </a:avLst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270000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84" y="400385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12640"/>
            <a:ext cx="8136904" cy="5096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8864" y="6396335"/>
            <a:ext cx="392392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kern="1200" cap="none" spc="0" dirty="0" smtClean="0">
                <a:ln w="50800"/>
                <a:solidFill>
                  <a:srgbClr val="CC0099"/>
                </a:solidFill>
                <a:effectLst/>
                <a:latin typeface="Mistral" pitchFamily="66" charset="0"/>
                <a:ea typeface="+mn-ea"/>
                <a:cs typeface="+mn-cs"/>
              </a:rPr>
              <a:t>М.Н.Бурмистрова – Е.В.Акчурина</a:t>
            </a:r>
            <a:endParaRPr lang="ru-RU" sz="2400" b="1" kern="1200" cap="none" spc="0" dirty="0">
              <a:ln w="50800"/>
              <a:solidFill>
                <a:srgbClr val="CC0099"/>
              </a:solidFill>
              <a:effectLst/>
              <a:latin typeface="Mistral" pitchFamily="66" charset="0"/>
              <a:ea typeface="+mn-ea"/>
              <a:cs typeface="+mn-cs"/>
            </a:endParaRPr>
          </a:p>
        </p:txBody>
      </p:sp>
      <p:pic>
        <p:nvPicPr>
          <p:cNvPr id="8" name="Picture 2" descr="D:\Рабоч папка\в 08 2014\Рисунок1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807638" cy="17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cap="all" spc="0">
          <a:ln/>
          <a:solidFill>
            <a:srgbClr val="FF0000"/>
          </a:solidFill>
          <a:effectLst>
            <a:outerShdw blurRad="19685" dist="12700" dir="5400000" algn="tl" rotWithShape="0">
              <a:schemeClr val="accent1">
                <a:satMod val="130000"/>
                <a:alpha val="60000"/>
              </a:schemeClr>
            </a:outerShdw>
            <a:reflection blurRad="10000" stA="55000" endPos="48000" dist="500" dir="5400000" sy="-100000" algn="bl" rotWithShape="0"/>
          </a:effectLst>
          <a:latin typeface="Courier New" pitchFamily="49" charset="0"/>
          <a:ea typeface="+mj-ea"/>
          <a:cs typeface="Courier New" pitchFamily="49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3200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q"/>
        <a:defRPr sz="2800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q"/>
        <a:defRPr sz="2400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urier New" pitchFamily="49" charset="0"/>
          <a:ea typeface="+mn-ea"/>
          <a:cs typeface="Courier New" pitchFamily="49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0348"/>
            <a:ext cx="8136904" cy="16605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автономное дошкольное образовательное учреждение детский сад </a:t>
            </a:r>
            <a:b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 482</a:t>
            </a:r>
            <a:endParaRPr lang="ru-RU" sz="2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988840"/>
            <a:ext cx="7776864" cy="43924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Методическое объединение</a:t>
            </a:r>
          </a:p>
          <a:p>
            <a:r>
              <a:rPr lang="ru-RU" dirty="0" smtClean="0"/>
              <a:t>«Развитие навыков взаимодействия </a:t>
            </a:r>
            <a:r>
              <a:rPr lang="ru-RU" dirty="0" smtClean="0">
                <a:solidFill>
                  <a:srgbClr val="002060"/>
                </a:solidFill>
              </a:rPr>
              <a:t>дошко</a:t>
            </a:r>
            <a:r>
              <a:rPr lang="ru-RU" dirty="0" smtClean="0"/>
              <a:t>льника в совместной </a:t>
            </a:r>
            <a:r>
              <a:rPr lang="ru-RU" dirty="0" smtClean="0">
                <a:solidFill>
                  <a:srgbClr val="002060"/>
                </a:solidFill>
              </a:rPr>
              <a:t>со </a:t>
            </a:r>
            <a:r>
              <a:rPr lang="ru-RU" dirty="0" smtClean="0"/>
              <a:t>сверстниками    деятельности»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Заголовок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Объектные действия (толкает, кусает)</a:t>
            </a:r>
          </a:p>
          <a:p>
            <a:pPr marL="0" indent="0">
              <a:buNone/>
              <a:tabLst>
                <a:tab pos="536575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2. Действия, похожие на общение взрослых (мимика, взгляды, жесты)</a:t>
            </a:r>
          </a:p>
          <a:p>
            <a:pPr marL="0" indent="0">
              <a:buNone/>
              <a:tabLst>
                <a:tab pos="536575" algn="l"/>
              </a:tabLst>
            </a:pP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117726" cy="41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2" y="2852936"/>
            <a:ext cx="4583619" cy="343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Заголовок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996952" cy="532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4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4-6 лет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388571" cy="329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ДОКУМЕНТЫ\Документы\Рабочий стол\DSC00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6-7 лет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20" y="1196752"/>
            <a:ext cx="6933334" cy="513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Агрессивное поведение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r>
              <a:rPr lang="ru-RU" dirty="0">
                <a:effectLst/>
                <a:latin typeface="Times New Roman"/>
                <a:ea typeface="Calibri"/>
              </a:rPr>
              <a:t>Демонстративно-импульсивный </a:t>
            </a:r>
            <a:endParaRPr lang="ru-RU" dirty="0" smtClean="0">
              <a:effectLst/>
              <a:latin typeface="Times New Roman"/>
              <a:ea typeface="Calibri"/>
            </a:endParaRPr>
          </a:p>
          <a:p>
            <a:pPr marL="514350" indent="-514350">
              <a:buAutoNum type="arabicPeriod"/>
            </a:pPr>
            <a:r>
              <a:rPr lang="ru-RU" dirty="0">
                <a:effectLst/>
                <a:latin typeface="Times New Roman"/>
                <a:ea typeface="Calibri"/>
              </a:rPr>
              <a:t>Инструментально-нормативный </a:t>
            </a:r>
            <a:endParaRPr lang="ru-RU" dirty="0" smtClean="0">
              <a:effectLst/>
              <a:latin typeface="Times New Roman"/>
              <a:ea typeface="Calibri"/>
            </a:endParaRPr>
          </a:p>
          <a:p>
            <a:pPr marL="514350" indent="-514350">
              <a:buAutoNum type="arabicPeriod"/>
            </a:pPr>
            <a:r>
              <a:rPr lang="ru-RU" dirty="0">
                <a:effectLst/>
                <a:latin typeface="Times New Roman"/>
                <a:ea typeface="Calibri"/>
              </a:rPr>
              <a:t>Целенаправленно-враждебный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 descr="D:\ДОКУМЕНТЫ\Документы\Рабочий стол\clipart-of-children-arguing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01006"/>
            <a:ext cx="3566160" cy="29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УМЕНТЫ\Документы\Рабочий стол\konflikty-i-sposoby-ikh-razrieshieniia_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50351"/>
            <a:ext cx="3316224" cy="26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Шкала самооценки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D:\ДОКУМЕНТЫ\Документы\Рабочий стол\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4422"/>
            <a:ext cx="7040880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D:\ДОКУМЕНТЫ\Документы\Рабочий стол\deti_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05666"/>
            <a:ext cx="5832000" cy="348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Боязливость и замкнутость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628571" cy="440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5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Целевые ориентиры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r>
              <a:rPr lang="ru-RU" dirty="0">
                <a:effectLst/>
                <a:latin typeface="Times New Roman"/>
                <a:ea typeface="Calibri"/>
              </a:rPr>
              <a:t>Отсутствие оценки и соревнования </a:t>
            </a:r>
            <a:endParaRPr lang="ru-RU" dirty="0" smtClean="0">
              <a:effectLst/>
              <a:latin typeface="Times New Roman"/>
              <a:ea typeface="Calibri"/>
            </a:endParaRPr>
          </a:p>
          <a:p>
            <a:pPr marL="514350" lvl="0" indent="-514350" algn="just">
              <a:lnSpc>
                <a:spcPct val="115000"/>
              </a:lnSpc>
              <a:buAutoNum type="arabicPeriod" startAt="2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Минимизация </a:t>
            </a: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речевых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обращений</a:t>
            </a:r>
          </a:p>
          <a:p>
            <a:pPr marL="457200" lvl="0" indent="-457200" algn="just">
              <a:lnSpc>
                <a:spcPct val="115000"/>
              </a:lnSpc>
              <a:buAutoNum type="arabicPeriod" startAt="2"/>
            </a:pPr>
            <a:r>
              <a:rPr lang="ru-RU" dirty="0" smtClean="0">
                <a:effectLst/>
                <a:latin typeface="Times New Roman"/>
                <a:ea typeface="Calibri"/>
              </a:rPr>
              <a:t>Невербальные средства общения </a:t>
            </a:r>
          </a:p>
          <a:p>
            <a:pPr marL="457200" lvl="0" indent="-457200" algn="just">
              <a:lnSpc>
                <a:spcPct val="115000"/>
              </a:lnSpc>
              <a:buAutoNum type="arabicPeriod" startAt="2"/>
            </a:pPr>
            <a:r>
              <a:rPr lang="ru-RU" dirty="0">
                <a:effectLst/>
                <a:latin typeface="Times New Roman"/>
                <a:ea typeface="Calibri"/>
              </a:rPr>
              <a:t>Отказ от реальных предметов </a:t>
            </a:r>
            <a:endParaRPr lang="ru-RU" dirty="0" smtClean="0">
              <a:effectLst/>
              <a:latin typeface="Calibri"/>
              <a:ea typeface="Calibri"/>
              <a:cs typeface="Times New Roman"/>
            </a:endParaRP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14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Этапы коррекционной программы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0966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smtClean="0">
                <a:effectLst/>
                <a:latin typeface="Times New Roman"/>
                <a:ea typeface="Calibri"/>
              </a:rPr>
              <a:t>Переход </a:t>
            </a:r>
            <a:r>
              <a:rPr lang="ru-RU" dirty="0">
                <a:effectLst/>
                <a:latin typeface="Times New Roman"/>
                <a:ea typeface="Calibri"/>
              </a:rPr>
              <a:t>к новому способу общения </a:t>
            </a:r>
            <a:endParaRPr lang="ru-RU" dirty="0" smtClean="0">
              <a:effectLst/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ea typeface="Calibri"/>
              </a:rPr>
              <a:t>2. Внимание </a:t>
            </a:r>
            <a:r>
              <a:rPr lang="ru-RU" dirty="0">
                <a:effectLst/>
                <a:latin typeface="Times New Roman"/>
                <a:ea typeface="Calibri"/>
              </a:rPr>
              <a:t>к </a:t>
            </a:r>
            <a:r>
              <a:rPr lang="ru-RU" dirty="0" smtClean="0">
                <a:effectLst/>
                <a:latin typeface="Times New Roman"/>
                <a:ea typeface="Calibri"/>
              </a:rPr>
              <a:t>другому</a:t>
            </a: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ea typeface="Calibri"/>
              </a:rPr>
              <a:t>3. Согласованность действий</a:t>
            </a: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ea typeface="Calibri"/>
              </a:rPr>
              <a:t>4. Общие </a:t>
            </a:r>
            <a:r>
              <a:rPr lang="ru-RU" dirty="0">
                <a:effectLst/>
                <a:latin typeface="Times New Roman"/>
                <a:ea typeface="Calibri"/>
              </a:rPr>
              <a:t>переживания, эмоции. </a:t>
            </a:r>
            <a:endParaRPr lang="ru-RU" dirty="0" smtClean="0">
              <a:effectLst/>
              <a:latin typeface="Times New Roman"/>
              <a:ea typeface="Calibri"/>
            </a:endParaRP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cs typeface="Times New Roman" panose="02020603050405020304" pitchFamily="18" charset="0"/>
              </a:rPr>
              <a:t>5. </a:t>
            </a:r>
            <a:r>
              <a:rPr lang="ru-RU" dirty="0">
                <a:effectLst/>
                <a:latin typeface="Times New Roman"/>
                <a:ea typeface="Calibri"/>
              </a:rPr>
              <a:t>Взаимопомощь в игре, в течение </a:t>
            </a:r>
            <a:r>
              <a:rPr lang="ru-RU" dirty="0" smtClean="0">
                <a:effectLst/>
                <a:latin typeface="Times New Roman"/>
                <a:ea typeface="Calibri"/>
              </a:rPr>
              <a:t>дня</a:t>
            </a: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cs typeface="Times New Roman" panose="02020603050405020304" pitchFamily="18" charset="0"/>
              </a:rPr>
              <a:t>6. </a:t>
            </a:r>
            <a:r>
              <a:rPr lang="ru-RU" dirty="0">
                <a:effectLst/>
                <a:latin typeface="Times New Roman"/>
                <a:ea typeface="Calibri"/>
              </a:rPr>
              <a:t>Пожелание хороших слов в адрес </a:t>
            </a:r>
            <a:r>
              <a:rPr lang="ru-RU" dirty="0" smtClean="0">
                <a:effectLst/>
                <a:latin typeface="Times New Roman"/>
                <a:ea typeface="Calibri"/>
              </a:rPr>
              <a:t>сверстника.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>
                <a:effectLst/>
                <a:latin typeface="Times New Roman"/>
                <a:ea typeface="Calibri"/>
              </a:rPr>
              <a:t>Сделал сам- помоги </a:t>
            </a:r>
            <a:r>
              <a:rPr lang="ru-RU" dirty="0" smtClean="0">
                <a:effectLst/>
                <a:latin typeface="Times New Roman"/>
                <a:ea typeface="Calibri"/>
              </a:rPr>
              <a:t>другому.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37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0348"/>
            <a:ext cx="8136904" cy="16605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Муниципальное автономное дошкольное образовательное учреждение детский сад </a:t>
            </a:r>
            <a:b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№ 482</a:t>
            </a:r>
            <a:endParaRPr lang="ru-RU" sz="2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1988840"/>
            <a:ext cx="6696744" cy="43924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семинар-практикум</a:t>
            </a:r>
          </a:p>
          <a:p>
            <a:r>
              <a:rPr lang="ru-RU" dirty="0" smtClean="0"/>
              <a:t>«</a:t>
            </a:r>
            <a:r>
              <a:rPr lang="ru-RU" sz="2800" dirty="0" smtClean="0"/>
              <a:t>Теоретические основы развития коммуникативных, партнерских отношений у дошкольников. Волновые технологии воспитания. Цветок дружбы. Цветок отношений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2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Игры для сплочения коллектива детей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36575" algn="l"/>
              </a:tabLs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D:\ДОКУМЕНТЫ\Документы\Рабочий стол\hello_html_5d976a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7747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Волновые технологии воспитания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31" y="121285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277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Система опорных образов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ормы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E:\рис. 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8218487" cy="49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ДОКУМЕНТЫ\Документы\Рабочий стол\2018-10-22_1127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0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60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План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866431"/>
              </p:ext>
            </p:extLst>
          </p:nvPr>
        </p:nvGraphicFramePr>
        <p:xfrm>
          <a:off x="683568" y="1268761"/>
          <a:ext cx="7704855" cy="4782303"/>
        </p:xfrm>
        <a:graphic>
          <a:graphicData uri="http://schemas.openxmlformats.org/drawingml/2006/table">
            <a:tbl>
              <a:tblPr firstRow="1" firstCol="1" bandRow="1"/>
              <a:tblGrid>
                <a:gridCol w="434604"/>
                <a:gridCol w="4893988"/>
                <a:gridCol w="2376263"/>
              </a:tblGrid>
              <a:tr h="5760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Мероприятие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Дата, время, место проведения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1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Семинар-практикум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«Теоретические основы развития коммуникативных, партнерских отношений у дошкольников. Волновые технологии воспитания. Цветок дружбы. Цветок отношений»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25.10.2018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13.30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ДОУ № 482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Семинар-практикум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«Использование социо-игровых технологии в работе воспитателя и специалистов ДОУ»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30.01.2019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13.30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ДОУ № 482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51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Семинар-практикум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«Театральная деятельность как средство развития навыков взаимодействия дошкольников. Сказка наоборот»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27.02.2019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13.30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ДОУ № 482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Интерактивная программа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«Игровой клуб для дошкольников»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10.04.2019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13.30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ДОУ № 482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2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Цель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Создание </a:t>
            </a: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условий для повышения уровня теоретической и методической компетентности воспитателей по проблеме формирования у детей дошкольного возраста эффективных навыков взаимодействия.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6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Ожидаемые результаты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endParaRPr lang="ru-RU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100" b="1" dirty="0" smtClean="0">
                <a:effectLst/>
                <a:latin typeface="Times New Roman"/>
                <a:ea typeface="Calibri"/>
                <a:cs typeface="Times New Roman"/>
              </a:rPr>
              <a:t>Повышение </a:t>
            </a:r>
            <a:r>
              <a:rPr lang="ru-RU" sz="3100" b="1" dirty="0">
                <a:effectLst/>
                <a:latin typeface="Times New Roman"/>
                <a:ea typeface="Calibri"/>
                <a:cs typeface="Times New Roman"/>
              </a:rPr>
              <a:t>педагогической компетенции педагогов по проблеме формирования у обучающихся положительных, доброжелательных навыков общения и взаимодействия со взрослыми и сверстниками;</a:t>
            </a:r>
            <a:endParaRPr lang="ru-RU" sz="3100" b="1" dirty="0">
              <a:effectLst/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100" b="1" dirty="0">
                <a:effectLst/>
                <a:latin typeface="Times New Roman"/>
                <a:ea typeface="Calibri"/>
                <a:cs typeface="Times New Roman"/>
              </a:rPr>
              <a:t>Знакомство с новыми современными технологиями с целью дальнейшего внедрения данных технологий в свою педагогическую практику;</a:t>
            </a:r>
            <a:endParaRPr lang="ru-RU" sz="3100" b="1" dirty="0">
              <a:effectLst/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3100" b="1" dirty="0">
                <a:effectLst/>
                <a:latin typeface="Times New Roman"/>
                <a:ea typeface="Calibri"/>
                <a:cs typeface="Times New Roman"/>
              </a:rPr>
              <a:t>Активизация деятельности педагогов через участие в конференциях, семинарах-практикумах, трансляцию опыта своей работы</a:t>
            </a: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marL="11430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6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effectLst/>
                <a:latin typeface="Times New Roman"/>
                <a:ea typeface="Times New Roman"/>
              </a:rPr>
            </a:br>
            <a:r>
              <a:rPr lang="ru-RU" sz="2000" dirty="0"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effectLst/>
                <a:latin typeface="Times New Roman"/>
                <a:ea typeface="Times New Roman"/>
              </a:rPr>
            </a:br>
            <a:r>
              <a:rPr lang="ru-RU" sz="2000" dirty="0"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без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живого человеческого общения жизнь ребенка теряет свою яркость, блекнет насыщенность его эмоциональных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ощущений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5714286" cy="380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1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«Наше сердце соткано из человеческих отношений»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С.Л. Рубинштейн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7" y="1212850"/>
            <a:ext cx="7634269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5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Второй год жизни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514350" indent="-514350">
              <a:buAutoNum type="arabicPeriod"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  <a:tabLst>
                <a:tab pos="53657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Стремление привлечь к себе внимание.</a:t>
            </a:r>
          </a:p>
          <a:p>
            <a:pPr marL="536575" lvl="0" indent="-53657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2. Чувствительность </a:t>
            </a: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к партнеру, то понимание –насколько я важен для него.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6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Экран (4:3)</PresentationFormat>
  <Paragraphs>90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Муниципальное автономное дошкольное образовательное учреждение детский сад  № 482</vt:lpstr>
      <vt:lpstr>Муниципальное автономное дошкольное образовательное учреждение детский сад  № 482</vt:lpstr>
      <vt:lpstr>План работы</vt:lpstr>
      <vt:lpstr>Цель работы</vt:lpstr>
      <vt:lpstr>Ожидаемые результаты</vt:lpstr>
      <vt:lpstr>    без живого человеческого общения жизнь ребенка теряет свою яркость, блекнет насыщенность его эмоциональных ощущений</vt:lpstr>
      <vt:lpstr>Презентация PowerPoint</vt:lpstr>
      <vt:lpstr>Презентация PowerPoint</vt:lpstr>
      <vt:lpstr>Второй год жизни</vt:lpstr>
      <vt:lpstr>Заголовок</vt:lpstr>
      <vt:lpstr>Заголовок</vt:lpstr>
      <vt:lpstr>4-6 лет</vt:lpstr>
      <vt:lpstr>6-7 лет</vt:lpstr>
      <vt:lpstr>Агрессивное поведение</vt:lpstr>
      <vt:lpstr>Шкала самооценки</vt:lpstr>
      <vt:lpstr>Презентация PowerPoint</vt:lpstr>
      <vt:lpstr>Боязливость и замкнутость</vt:lpstr>
      <vt:lpstr>Целевые ориентиры</vt:lpstr>
      <vt:lpstr>Этапы коррекционной программы</vt:lpstr>
      <vt:lpstr>Игры для сплочения коллектива детей</vt:lpstr>
      <vt:lpstr>Волновые технологии воспитания</vt:lpstr>
      <vt:lpstr>Система опорных образов Нормы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USER</cp:lastModifiedBy>
  <cp:revision>31</cp:revision>
  <dcterms:created xsi:type="dcterms:W3CDTF">2014-08-14T12:42:04Z</dcterms:created>
  <dcterms:modified xsi:type="dcterms:W3CDTF">2018-10-22T06:55:20Z</dcterms:modified>
</cp:coreProperties>
</file>