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10"/>
  </p:notesMasterIdLst>
  <p:sldIdLst>
    <p:sldId id="256" r:id="rId2"/>
    <p:sldId id="288" r:id="rId3"/>
    <p:sldId id="306" r:id="rId4"/>
    <p:sldId id="312" r:id="rId5"/>
    <p:sldId id="307" r:id="rId6"/>
    <p:sldId id="313" r:id="rId7"/>
    <p:sldId id="308" r:id="rId8"/>
    <p:sldId id="309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4" autoAdjust="0"/>
    <p:restoredTop sz="94658" autoAdjust="0"/>
  </p:normalViewPr>
  <p:slideViewPr>
    <p:cSldViewPr>
      <p:cViewPr varScale="1">
        <p:scale>
          <a:sx n="65" d="100"/>
          <a:sy n="65" d="100"/>
        </p:scale>
        <p:origin x="-147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C66E62D-3E91-43C5-A646-F8753FDA16E5}" type="datetimeFigureOut">
              <a:rPr lang="ru-RU"/>
              <a:pPr>
                <a:defRPr/>
              </a:pPr>
              <a:t>15.06.2022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17158D1-E1CC-4466-890F-F309AAE540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AD6FADE-3CCF-4A5A-978C-A6EFE0B194F6}" type="datetimeFigureOut">
              <a:rPr lang="ru-RU" smtClean="0"/>
              <a:pPr>
                <a:defRPr/>
              </a:pPr>
              <a:t>15.06.2022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52E3CAC-DBDB-4302-946F-93ABEE1C3B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1CA5725-541F-49D3-A7B7-09E9337537FD}" type="datetimeFigureOut">
              <a:rPr lang="ru-RU" smtClean="0"/>
              <a:pPr>
                <a:defRPr/>
              </a:pPr>
              <a:t>15.06.2022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58C5B3F-053C-448F-A79F-F3CD5ACE7C6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pPr>
              <a:defRPr/>
            </a:pPr>
            <a:fld id="{FC5E3A03-F84D-41A7-876F-09A3C8000DDE}" type="datetimeFigureOut">
              <a:rPr lang="ru-RU" smtClean="0"/>
              <a:pPr>
                <a:defRPr/>
              </a:pPr>
              <a:t>15.06.2022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89213760-4F20-49E0-B4BD-6E8C95342A2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C400C44-D105-4C72-A4AA-4FA6AF5B5C97}" type="datetimeFigureOut">
              <a:rPr lang="ru-RU" smtClean="0"/>
              <a:pPr>
                <a:defRPr/>
              </a:pPr>
              <a:t>15.06.2022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53DBD7D-ECB2-403C-930F-44AC21E23CD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680E603A-A4E6-440B-830D-1B45541AEB6D}" type="datetimeFigureOut">
              <a:rPr lang="ru-RU" smtClean="0"/>
              <a:pPr>
                <a:defRPr/>
              </a:pPr>
              <a:t>15.06.2022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pPr>
              <a:defRPr/>
            </a:pPr>
            <a:fld id="{E5139D74-1278-4B0D-B2CD-7BA295AF988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9C74C86-ACBC-4905-A4E5-D372562994BC}" type="datetimeFigureOut">
              <a:rPr lang="ru-RU" smtClean="0"/>
              <a:pPr>
                <a:defRPr/>
              </a:pPr>
              <a:t>15.06.2022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E5B1BE7-A961-4C0C-81AC-3C19DA5873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B2C4841-70F8-4404-A299-0EF51BD487BB}" type="datetimeFigureOut">
              <a:rPr lang="ru-RU" smtClean="0"/>
              <a:pPr>
                <a:defRPr/>
              </a:pPr>
              <a:t>15.06.2022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57ED13A-EB11-45DB-A301-C37171E9A26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BEB83D-7ABB-4D2C-97B6-53E2328F737B}" type="datetimeFigureOut">
              <a:rPr lang="ru-RU" smtClean="0"/>
              <a:pPr>
                <a:defRPr/>
              </a:pPr>
              <a:t>15.06.2022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0EBEDAF-E6F8-42FB-955C-ACA7970F56B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F5C26ACF-01F8-412F-B1A6-83119920EDC8}" type="datetimeFigureOut">
              <a:rPr lang="ru-RU" smtClean="0"/>
              <a:pPr>
                <a:defRPr/>
              </a:pPr>
              <a:t>15.06.2022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3AE76D1-D13B-4D2E-9B7C-B7BF7219438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77B1EE7-B536-4609-B562-B7B3E0B0CAA8}" type="datetimeFigureOut">
              <a:rPr lang="ru-RU" smtClean="0"/>
              <a:pPr>
                <a:defRPr/>
              </a:pPr>
              <a:t>15.06.2022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6E0EE5B-52BE-497C-B3E0-5F62EA81373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DF2705F-EA25-4535-9096-503ABAD92005}" type="datetimeFigureOut">
              <a:rPr lang="ru-RU" smtClean="0"/>
              <a:pPr>
                <a:defRPr/>
              </a:pPr>
              <a:t>15.06.2022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F029DFB-10FC-4A79-8C61-C608D815BA0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5498E3A6-10C5-48BB-990A-B4ABA6B3FC24}" type="datetimeFigureOut">
              <a:rPr lang="ru-RU" smtClean="0"/>
              <a:pPr>
                <a:defRPr/>
              </a:pPr>
              <a:t>15.06.2022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84659FB3-F42E-411E-B97B-58A12D89D98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85728"/>
            <a:ext cx="7772400" cy="5286412"/>
          </a:xfrm>
          <a:solidFill>
            <a:schemeClr val="accent4">
              <a:lumMod val="50000"/>
            </a:schemeClr>
          </a:solidFill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нормативно-правовые документы Федерального  уровня, регламентирующие аттестацию педагогических работников образовательных организаций </a:t>
            </a:r>
            <a:br>
              <a:rPr lang="ru-RU" sz="2800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2800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 2016 году</a:t>
            </a:r>
            <a: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pperplate Gothic Bold" pitchFamily="34" charset="0"/>
              </a:rPr>
              <a:t/>
            </a:r>
            <a:b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pperplate Gothic Bold" pitchFamily="34" charset="0"/>
              </a:rPr>
            </a:br>
            <a: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pperplate Gothic Bold" pitchFamily="34" charset="0"/>
              </a:rPr>
              <a:t/>
            </a:r>
            <a:b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pperplate Gothic Bold" pitchFamily="34" charset="0"/>
              </a:rPr>
            </a:br>
            <a:endParaRPr lang="ru-RU" sz="28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07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513" y="4929199"/>
            <a:ext cx="6286500" cy="1143007"/>
          </a:xfrm>
        </p:spPr>
        <p:txBody>
          <a:bodyPr/>
          <a:lstStyle/>
          <a:p>
            <a:pPr marR="0" algn="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ГАОУ ДПО СО  «ИРО»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федеральные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  <a:defRPr/>
                      </a:pPr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Федеральный закон  от 29 декабря 2012 года </a:t>
                      </a:r>
                    </a:p>
                    <a:p>
                      <a:pPr marL="342900" indent="-342900">
                        <a:buFont typeface="+mj-lt"/>
                        <a:buNone/>
                        <a:defRPr/>
                      </a:pPr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№273 –ФЗ «Об образовании в Российской  Федерации»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indent="273050">
                        <a:buFontTx/>
                        <a:buChar char="-"/>
                      </a:pPr>
                      <a:r>
                        <a:rPr lang="ru-RU" sz="1800" i="0" dirty="0" smtClean="0">
                          <a:solidFill>
                            <a:srgbClr val="5D194F"/>
                          </a:solidFill>
                          <a:latin typeface="Times New Roman" pitchFamily="16" charset="0"/>
                        </a:rPr>
                        <a:t>Глава 5 Педагогические, руководящие и иные работники организаций, осуществляющих образовательную деятельность.</a:t>
                      </a:r>
                    </a:p>
                    <a:p>
                      <a:pPr marL="0" marR="0" indent="2730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800" i="0" kern="1200" dirty="0" smtClean="0">
                          <a:solidFill>
                            <a:srgbClr val="5D194F"/>
                          </a:solidFill>
                          <a:latin typeface="Times New Roman" pitchFamily="16" charset="0"/>
                          <a:ea typeface="+mn-ea"/>
                          <a:cs typeface="+mn-cs"/>
                        </a:rPr>
                        <a:t>Ст.46 Право заниматься образовательной деятельностью;</a:t>
                      </a:r>
                    </a:p>
                    <a:p>
                      <a:pPr marL="0" indent="273050">
                        <a:buFontTx/>
                        <a:buChar char="-"/>
                      </a:pPr>
                      <a:r>
                        <a:rPr kumimoji="0" lang="ru-RU" sz="1800" i="0" kern="1200" dirty="0" smtClean="0">
                          <a:solidFill>
                            <a:srgbClr val="5D194F"/>
                          </a:solidFill>
                          <a:latin typeface="Times New Roman" pitchFamily="16" charset="0"/>
                          <a:ea typeface="+mn-ea"/>
                          <a:cs typeface="+mn-cs"/>
                        </a:rPr>
                        <a:t>П.п.1;</a:t>
                      </a:r>
                    </a:p>
                    <a:p>
                      <a:pPr marL="0" indent="273050">
                        <a:buFontTx/>
                        <a:buChar char="-"/>
                      </a:pPr>
                      <a:r>
                        <a:rPr kumimoji="0" lang="ru-RU" sz="1800" i="0" kern="1200" dirty="0" smtClean="0">
                          <a:solidFill>
                            <a:srgbClr val="5D194F"/>
                          </a:solidFill>
                          <a:latin typeface="Times New Roman" pitchFamily="16" charset="0"/>
                          <a:ea typeface="+mn-ea"/>
                          <a:cs typeface="+mn-cs"/>
                        </a:rPr>
                        <a:t>Ст.48 Обязанность и ответственность педагогических работников;</a:t>
                      </a:r>
                    </a:p>
                    <a:p>
                      <a:pPr marL="0" indent="273050">
                        <a:buFontTx/>
                        <a:buChar char="-"/>
                      </a:pPr>
                      <a:r>
                        <a:rPr kumimoji="0" lang="ru-RU" sz="1800" i="0" kern="1200" dirty="0" smtClean="0">
                          <a:solidFill>
                            <a:srgbClr val="5D194F"/>
                          </a:solidFill>
                          <a:latin typeface="Times New Roman" pitchFamily="16" charset="0"/>
                          <a:ea typeface="+mn-ea"/>
                          <a:cs typeface="+mn-cs"/>
                        </a:rPr>
                        <a:t>П.п.8;</a:t>
                      </a:r>
                    </a:p>
                    <a:p>
                      <a:pPr marL="0" indent="273050">
                        <a:buFontTx/>
                        <a:buChar char="-"/>
                      </a:pPr>
                      <a:r>
                        <a:rPr kumimoji="0" lang="ru-RU" sz="1800" i="0" kern="1200" dirty="0" smtClean="0">
                          <a:solidFill>
                            <a:srgbClr val="5D194F"/>
                          </a:solidFill>
                          <a:latin typeface="Times New Roman" pitchFamily="16" charset="0"/>
                          <a:ea typeface="+mn-ea"/>
                          <a:cs typeface="+mn-cs"/>
                        </a:rPr>
                        <a:t>Ст.49 Аттестация педагогических работников</a:t>
                      </a:r>
                    </a:p>
                    <a:p>
                      <a:pPr marL="0" indent="273050">
                        <a:buFontTx/>
                        <a:buChar char="-"/>
                      </a:pPr>
                      <a:r>
                        <a:rPr kumimoji="0" lang="ru-RU" sz="1800" i="0" kern="1200" dirty="0" smtClean="0">
                          <a:solidFill>
                            <a:srgbClr val="5D194F"/>
                          </a:solidFill>
                          <a:latin typeface="Times New Roman" pitchFamily="16" charset="0"/>
                          <a:ea typeface="+mn-ea"/>
                          <a:cs typeface="+mn-cs"/>
                        </a:rPr>
                        <a:t>п.1,2,3;</a:t>
                      </a:r>
                      <a:endParaRPr kumimoji="0" lang="ru-RU" sz="1800" i="0" kern="1200" dirty="0">
                        <a:solidFill>
                          <a:srgbClr val="5D194F"/>
                        </a:solidFill>
                        <a:latin typeface="Times New Roman" pitchFamily="16" charset="0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федеральные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Порядок проведения аттестации педагогических работников организаций, осуществляющих образовательную деятельность Приказ </a:t>
                      </a:r>
                      <a:r>
                        <a:rPr lang="ru-RU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Минобрнауки</a:t>
                      </a:r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РФ №276 от 07 апреля 2014 года. Зарегистрирован Минюстом России 23 мая 2014 г. регистрационный N 32408</a:t>
                      </a: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ru-RU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Отменяет действие приказа Министерства образования и науки Российской Федерации от 24 марта 2010 г. N209 "О Порядке аттестации педагогических работников государственных и муниципальных образовательных учреждений»;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-определяет правила, основные задачи и принципы проведения аттестации педагогических работников организаций.</a:t>
                      </a:r>
                    </a:p>
                    <a:p>
                      <a:pPr marL="0" algn="just" rtl="0" eaLnBrk="1" latinLnBrk="0" hangingPunct="1"/>
                      <a:r>
                        <a:rPr kumimoji="0" lang="ru-RU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-применяется к педагогическим работникам организаций, замещающим должности, поименованные в подразделе 2 раздела I номенклатуры должностей педагогических работников организаций, осуществляющих образовательную деятельность, должностей руководителей образовательных организаций, утвержденной постановлением Правительства Российской Федерации от 8 августа 2013 г. N 678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федеральные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Порядок проведения аттестации педагогических работников организаций, осуществляющих образовательную деятельность Приказ </a:t>
                      </a:r>
                      <a:r>
                        <a:rPr lang="ru-RU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Минобрнауки</a:t>
                      </a:r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РФ №276 от 07 апреля 2014 года. Зарегистрирован Минюстом России 23 мая 2014 г. регистрационный N 32408</a:t>
                      </a: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ru-RU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Аттестация педагогических работников проводится в целях подтверждения соответствия педагогических работников </a:t>
                      </a:r>
                      <a:r>
                        <a:rPr kumimoji="0" lang="ru-RU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занимаемым ими должностям </a:t>
                      </a:r>
                      <a:r>
                        <a:rPr kumimoji="0" lang="ru-RU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основе оценки их профессиональной деятельности и по желанию педагогических работников (за исключением педагогических работников из числа профессорско-преподавательского состава) в целях </a:t>
                      </a:r>
                      <a:r>
                        <a:rPr kumimoji="0" lang="ru-RU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установления квалификационной категории</a:t>
                      </a:r>
                      <a:r>
                        <a:rPr kumimoji="0" lang="ru-RU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-П</a:t>
                      </a:r>
                      <a:r>
                        <a:rPr kumimoji="0" lang="ru-RU" altLang="ru-RU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орядок аттестации является  ведомственным нормативным правовым актом прямого действия;</a:t>
                      </a:r>
                    </a:p>
                    <a:p>
                      <a:pPr marL="0" algn="l" rtl="0" eaLnBrk="1" latinLnBrk="0" hangingPunct="1"/>
                      <a:endParaRPr kumimoji="0" lang="ru-RU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федеральные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62179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34122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459527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Приказ Министерства здравоохранения и социального развития Российской Федерации от 26 августа 2010 г. N 761н "Об утверждении Единого квалификационного справочника должностей руководителей, специалистов и служащих, раздел "Квалификационные характеристики должностей работников образования" (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зарег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Минюстом Р.Ф. 06.10.2010 г.,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рег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N 18638) Приказ от 31 мая 2011 г. N 448н (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зарег.Минюстом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Р.Ф.01 .07. 2011 г.,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рег.N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21240).</a:t>
                      </a:r>
                    </a:p>
                    <a:p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-утверждены </a:t>
                      </a:r>
                      <a:r>
                        <a:rPr kumimoji="0" lang="ru-RU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тарифно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квалификационные характеристики должностей работников образования;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федеральные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82528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34122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459527">
                <a:tc>
                  <a:txBody>
                    <a:bodyPr/>
                    <a:lstStyle/>
                    <a:p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Постановление Правительства Российской Федерации от 8 августа 2013 г. N 678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"Об утверждении номенклатуры должностей педагогических работников организаций,</a:t>
                      </a:r>
                      <a:r>
                        <a:rPr kumimoji="0" lang="ru-RU" sz="1800" b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осуществляющих образовательную деятельность, должностей руководителей образовательных организаций"</a:t>
                      </a:r>
                      <a:endParaRPr lang="ru-RU" sz="1800" b="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Вводится единый подход к наименованию должностей педагогических работников для всех образовательных организаций.</a:t>
                      </a:r>
                      <a:b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-Утверждена номенклатура должностей педагогических работников, а также руководителей образовательных организаций.</a:t>
                      </a:r>
                      <a:b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Она устанавливает единый подход к наименованию должностей указанных сотрудников во всех организациях, осуществляющих образовательную деятельность.</a:t>
                      </a:r>
                      <a:endParaRPr lang="ru-RU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федеральные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Постановление Правительства Российской Федерации от 5 августа 2013 г. N 662 </a:t>
                      </a: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"Об осуществлении мониторинга системы образования" (Собрание законодательства Российской Федерации, 2013, N 33, ст. 4378).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endParaRPr kumimoji="0" lang="ru-RU" sz="1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федеральные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928670"/>
          <a:ext cx="8858280" cy="64922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67389"/>
                <a:gridCol w="5590891"/>
              </a:tblGrid>
              <a:tr h="34612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7975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Приказ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Минобрнауки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России от 01.07.2013 N 499</a:t>
                      </a:r>
                      <a:b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«Об утверждении Порядка организации и осуществления образовательной деятельности по дополнительным профессиональным программам"</a:t>
                      </a:r>
                      <a:b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(Зарегистрировано в Минюсте России 20.08.2013 N 29444)»</a:t>
                      </a: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устанавливает правила организации и осуществления образовательной деятельности;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-к освоению дополнительных профессиональных программ допускаются: лица, имеющие среднее профессиональное и (или) высшее образование; лица, получающие среднее профессиональное и (или) высшее образование;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минимально допустимый срок освоения программ повышения квалификации не может быть менее 16 часов, а срок освоения программ профессиональной переподготовки - менее 250 часов;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-дополнительная профессиональная программа может реализовываться полностью или частично в форме стажировки;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-выдаются документы о квалификации: удостоверение о повышении квалификации и (или) диплом о профессиональной переподготовке,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бразец самостоятельно устанавливается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организацией.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kumimoji="0" lang="ru-RU" sz="18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1308</TotalTime>
  <Words>585</Words>
  <Application>Microsoft Office PowerPoint</Application>
  <PresentationFormat>Экран (4:3)</PresentationFormat>
  <Paragraphs>60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Изящная</vt:lpstr>
      <vt:lpstr>  нормативно-правовые документы Федерального  уровня, регламентирующие аттестацию педагогических работников образовательных организаций  в 2016 году  </vt:lpstr>
      <vt:lpstr>федеральные документы</vt:lpstr>
      <vt:lpstr>федеральные документы</vt:lpstr>
      <vt:lpstr>федеральные документы</vt:lpstr>
      <vt:lpstr>федеральные документы</vt:lpstr>
      <vt:lpstr>федеральные документы</vt:lpstr>
      <vt:lpstr>федеральные документы</vt:lpstr>
      <vt:lpstr>федеральные документы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НОРМАТИВНО-ПРАВОВОЕ И ОРГАНИЗАЦИОННОЕ ОБЕСПЕЧЕНИЕ  ФЕДЕРАЛЬНОГО ГОСУДАСТВЕННОГО СТАНДАРТА ДОШКОЛЬНОГО ОБРАЗОВАНИЯ</dc:title>
  <dc:creator>Admin</dc:creator>
  <cp:lastModifiedBy>111</cp:lastModifiedBy>
  <cp:revision>141</cp:revision>
  <dcterms:created xsi:type="dcterms:W3CDTF">2014-01-06T10:26:20Z</dcterms:created>
  <dcterms:modified xsi:type="dcterms:W3CDTF">2022-06-15T11:05:31Z</dcterms:modified>
</cp:coreProperties>
</file>