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9939338" cy="143684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7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9991" y="0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/>
          <a:lstStyle>
            <a:lvl1pPr algn="r">
              <a:defRPr sz="1700"/>
            </a:lvl1pPr>
          </a:lstStyle>
          <a:p>
            <a:fld id="{B3DA4333-71E1-4139-BA0C-E3330E7876AD}" type="datetimeFigureOut">
              <a:rPr lang="ru-RU" smtClean="0"/>
              <a:pPr/>
              <a:t>20.12.2024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l">
              <a:defRPr sz="17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9991" y="13647547"/>
            <a:ext cx="4307047" cy="718423"/>
          </a:xfrm>
          <a:prstGeom prst="rect">
            <a:avLst/>
          </a:prstGeom>
        </p:spPr>
        <p:txBody>
          <a:bodyPr vert="horz" lIns="132698" tIns="66349" rIns="132698" bIns="66349" rtlCol="0" anchor="b"/>
          <a:lstStyle>
            <a:lvl1pPr algn="r">
              <a:defRPr sz="1700"/>
            </a:lvl1pPr>
          </a:lstStyle>
          <a:p>
            <a:fld id="{0899A3A7-83C4-4082-AFE2-4EB134915F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16090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-123825" y="1276350"/>
            <a:ext cx="11202988" cy="63007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6400" b="0" strike="noStrike" spc="-1"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095676" y="7980154"/>
            <a:ext cx="8764879" cy="7559849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9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0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 idx="4"/>
          </p:nvPr>
        </p:nvSpPr>
        <p:spPr>
          <a:xfrm>
            <a:off x="6201521" y="1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r>
              <a:rPr lang="ru-RU" sz="20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 idx="5"/>
          </p:nvPr>
        </p:nvSpPr>
        <p:spPr>
          <a:xfrm>
            <a:off x="0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>
              <a:defRPr lang="ru-RU" sz="2000" b="0" strike="noStrike" spc="-1">
                <a:latin typeface="Times New Roman"/>
              </a:defRPr>
            </a:lvl1pPr>
          </a:lstStyle>
          <a:p>
            <a:r>
              <a:rPr lang="ru-RU" sz="20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 idx="6"/>
          </p:nvPr>
        </p:nvSpPr>
        <p:spPr>
          <a:xfrm>
            <a:off x="6201521" y="15960873"/>
            <a:ext cx="4754708" cy="83948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buNone/>
              <a:defRPr lang="ru-RU" sz="2000" b="0" strike="noStrike" spc="-1">
                <a:latin typeface="Times New Roman"/>
              </a:defRPr>
            </a:lvl1pPr>
          </a:lstStyle>
          <a:p>
            <a:pPr algn="r">
              <a:buNone/>
            </a:pPr>
            <a:fld id="{BD0A3FA5-5C63-48CA-A552-F2EA6EDB2539}" type="slidenum">
              <a:rPr lang="ru-RU" sz="2000" b="0" strike="noStrike" spc="-1">
                <a:latin typeface="Times New Roman"/>
              </a:rPr>
              <a:pPr algn="r">
                <a:buNone/>
              </a:pPr>
              <a:t>‹#›</a:t>
            </a:fld>
            <a:endParaRPr lang="ru-RU" sz="20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6343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975" y="1077913"/>
            <a:ext cx="9575800" cy="5386387"/>
          </a:xfrm>
          <a:prstGeom prst="rect">
            <a:avLst/>
          </a:prstGeom>
          <a:ln w="0">
            <a:noFill/>
          </a:ln>
        </p:spPr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993934" y="6825019"/>
            <a:ext cx="7950428" cy="646467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endParaRPr lang="ru-RU" sz="2900" spc="-1" dirty="0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sldNum" idx="7"/>
          </p:nvPr>
        </p:nvSpPr>
        <p:spPr>
          <a:xfrm>
            <a:off x="5630205" y="13647777"/>
            <a:ext cx="4306003" cy="717292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algn="r">
              <a:lnSpc>
                <a:spcPct val="100000"/>
              </a:lnSpc>
              <a:buNone/>
              <a:defRPr lang="ru-RU" sz="17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58883250-A54D-46C1-8F59-9F857FAB882D}" type="slidenum">
              <a:rPr lang="ru-RU"/>
              <a:pPr algn="r">
                <a:lnSpc>
                  <a:spcPct val="100000"/>
                </a:lnSpc>
                <a:buNone/>
              </a:pPr>
              <a:t>1</a:t>
            </a:fld>
            <a:endParaRPr lang="ru-RU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5326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525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>
              <a:buNone/>
            </a:pPr>
            <a:fld id="{BD0A3FA5-5C63-48CA-A552-F2EA6EDB2539}" type="slidenum">
              <a:rPr lang="ru-RU"/>
              <a:pPr algn="r">
                <a:buNone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8959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6528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9693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147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176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348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3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2624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079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026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9310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298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605D2185-8EB3-489F-90DA-6484E067A4E9}" type="slidenum">
              <a:rPr lang="ru-RU" sz="1200" b="0" strike="noStrike" spc="-1" smtClean="0">
                <a:solidFill>
                  <a:srgbClr val="8B8B8B"/>
                </a:solidFill>
                <a:latin typeface="Calibri"/>
              </a:rPr>
              <a:pPr algn="r">
                <a:lnSpc>
                  <a:spcPct val="100000"/>
                </a:lnSpc>
                <a:buNone/>
              </a:pPr>
              <a:t>‹#›</a:t>
            </a:fld>
            <a:endParaRPr lang="ru-RU" sz="12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545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Прямоугольник 5"/>
          <p:cNvSpPr/>
          <p:nvPr/>
        </p:nvSpPr>
        <p:spPr>
          <a:xfrm>
            <a:off x="1199456" y="0"/>
            <a:ext cx="9929880" cy="36610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при нахождении в МНОГОКВАРТИРНОМ доме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48" name="Прямоугольник 6"/>
          <p:cNvSpPr/>
          <p:nvPr/>
        </p:nvSpPr>
        <p:spPr>
          <a:xfrm>
            <a:off x="807596" y="1830543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/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Оставайтесь на месте 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Отойдите от тяжелых и неустойчивых предметов,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стеклянных конструкций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Отойдите от окон,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укройтесь во внутреннем углу квартиры или дверном проеме,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или спрячьтесь под стол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Избегайте огнеопасных предметов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После прекращения толчков </a:t>
            </a:r>
            <a:endParaRPr lang="ru-RU" sz="22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скорее покиньте квартиру по лестнице,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/>
                <a:ea typeface="DejaVu Sans"/>
              </a:rPr>
              <a:t>лифтом пользоваться нельзя</a:t>
            </a:r>
            <a:endParaRPr lang="ru-RU" sz="2200" b="0" i="1" strike="noStrike" spc="-1" dirty="0">
              <a:latin typeface="Arial"/>
            </a:endParaRPr>
          </a:p>
        </p:txBody>
      </p:sp>
      <p:pic>
        <p:nvPicPr>
          <p:cNvPr id="49" name="Рисунок 7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Прямоугольник 6"/>
          <p:cNvSpPr/>
          <p:nvPr/>
        </p:nvSpPr>
        <p:spPr>
          <a:xfrm>
            <a:off x="738720" y="3060360"/>
            <a:ext cx="10713600" cy="196831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Покиньте здание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Следуйте на открытую местность</a:t>
            </a:r>
            <a:endParaRPr lang="ru-RU" sz="2800" b="0" i="1" strike="noStrike" spc="-1" dirty="0">
              <a:latin typeface="Arial"/>
            </a:endParaRPr>
          </a:p>
          <a:p>
            <a:pPr>
              <a:lnSpc>
                <a:spcPct val="100000"/>
              </a:lnSpc>
              <a:spcBef>
                <a:spcPts val="1199"/>
              </a:spcBef>
              <a:spcAft>
                <a:spcPts val="1199"/>
              </a:spcAft>
              <a:buNone/>
            </a:pP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1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оугольник 8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нахождении в МАЛОЭТАЖНОМ доме </a:t>
            </a:r>
            <a:endParaRPr lang="ru-RU" sz="2800" b="0" i="1" strike="noStrike" spc="-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Прямоугольник 4"/>
          <p:cNvSpPr/>
          <p:nvPr/>
        </p:nvSpPr>
        <p:spPr>
          <a:xfrm>
            <a:off x="1130760" y="344520"/>
            <a:ext cx="9929880" cy="175287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при нахождении на улице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  <p:sp>
        <p:nvSpPr>
          <p:cNvPr id="54" name="Прямоугольник 6"/>
          <p:cNvSpPr/>
          <p:nvPr/>
        </p:nvSpPr>
        <p:spPr>
          <a:xfrm>
            <a:off x="738720" y="2620800"/>
            <a:ext cx="10713600" cy="310708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Отойдите на безопасное расстояние: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любых строений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линий электропередач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рекламных щитов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от больших деревьев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5" name="Рисунок 9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Прямоугольник 6"/>
          <p:cNvSpPr/>
          <p:nvPr/>
        </p:nvSpPr>
        <p:spPr>
          <a:xfrm>
            <a:off x="738720" y="3296520"/>
            <a:ext cx="10713600" cy="13835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Оставайтесь в автомобиле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latin typeface="Arial"/>
                <a:ea typeface="DejaVu Sans"/>
              </a:rPr>
              <a:t>Выезжайте на открытое пространство </a:t>
            </a:r>
            <a:endParaRPr lang="ru-RU" sz="2800" b="0" i="1" strike="noStrike" spc="-1" dirty="0">
              <a:latin typeface="Arial"/>
            </a:endParaRPr>
          </a:p>
        </p:txBody>
      </p:sp>
      <p:pic>
        <p:nvPicPr>
          <p:cNvPr id="57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58" name="Прямоугольник 9"/>
          <p:cNvSpPr/>
          <p:nvPr/>
        </p:nvSpPr>
        <p:spPr>
          <a:xfrm>
            <a:off x="1130760" y="344520"/>
            <a:ext cx="9929880" cy="181442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ЗЕМЛЕТРЯСЕНИЯ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при нахождении в автомобиле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Рисунок 4"/>
          <p:cNvPicPr/>
          <p:nvPr/>
        </p:nvPicPr>
        <p:blipFill>
          <a:blip r:embed="rId2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0" name="Прямоугольник 8"/>
          <p:cNvSpPr/>
          <p:nvPr/>
        </p:nvSpPr>
        <p:spPr>
          <a:xfrm>
            <a:off x="1130760" y="344520"/>
            <a:ext cx="992988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УГРОЗА ЗАТОПЛЕНИЯ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200" b="1" strike="noStrike" spc="-1" dirty="0">
              <a:solidFill>
                <a:srgbClr val="0070C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1" name="Прямоугольник 10"/>
          <p:cNvSpPr/>
          <p:nvPr/>
        </p:nvSpPr>
        <p:spPr>
          <a:xfrm>
            <a:off x="738900" y="2060848"/>
            <a:ext cx="10713600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Перекройте газ и воду,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отключите электричество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Закройте окна, двери, вентиляционные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и другие отверстия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Tahoma"/>
              </a:rPr>
              <a:t>Возьмите с собой документы, деньги, </a:t>
            </a:r>
            <a:r>
              <a:rPr lang="ru-RU" sz="2400" b="1" strike="noStrike" spc="-1" dirty="0">
                <a:latin typeface="Arial"/>
                <a:ea typeface="DejaVu Sans"/>
              </a:rPr>
              <a:t>предметы первой необходимости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1" strike="noStrike" spc="-1" dirty="0">
                <a:latin typeface="Arial"/>
                <a:ea typeface="DejaVu Sans"/>
              </a:rPr>
              <a:t>Следуйте в </a:t>
            </a:r>
            <a:r>
              <a:rPr lang="ru-RU" sz="2400" b="1" i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(указать конкретное место назначения)</a:t>
            </a:r>
            <a:endParaRPr lang="ru-RU" sz="24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3" name="Прямоугольник 8"/>
          <p:cNvSpPr/>
          <p:nvPr/>
        </p:nvSpPr>
        <p:spPr>
          <a:xfrm>
            <a:off x="1343472" y="43401"/>
            <a:ext cx="9929880" cy="273775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ХИМИЧЕСКИ </a:t>
            </a:r>
            <a:b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</a:b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ОПАСНОМ 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400" b="0" strike="noStrike" spc="-1" dirty="0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endParaRPr lang="ru-RU" sz="2400" b="0" i="1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КОНЦА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0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  <p:sp>
        <p:nvSpPr>
          <p:cNvPr id="64" name="Прямоугольник 9"/>
          <p:cNvSpPr/>
          <p:nvPr/>
        </p:nvSpPr>
        <p:spPr>
          <a:xfrm>
            <a:off x="263352" y="2324112"/>
            <a:ext cx="11737304" cy="452286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</a:t>
            </a:r>
            <a:r>
              <a:rPr lang="ru-RU" b="1" spc="-1" dirty="0">
                <a:latin typeface="Arial" panose="020B0604020202020204" pitchFamily="34" charset="0"/>
                <a:cs typeface="Arial" panose="020B0604020202020204" pitchFamily="34" charset="0"/>
              </a:rPr>
              <a:t>респиратор или ватно-марлевую повязку</a:t>
            </a:r>
          </a:p>
          <a:p>
            <a:pPr lvl="1" algn="ctr"/>
            <a:endParaRPr lang="ru-RU" b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pc="-1" dirty="0">
                <a:latin typeface="Arial" panose="020B0604020202020204" pitchFamily="34" charset="0"/>
                <a:cs typeface="Arial" panose="020B0604020202020204" pitchFamily="34" charset="0"/>
              </a:rPr>
              <a:t> Защитите </a:t>
            </a: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кожу – наденьте защитную или плотную одежду с рукавами и капюшоном 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Возьмите аптечку, документы и предметы первой необходимости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Предупредите окружающих об аварии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b="1" strike="noStrike" spc="-1" dirty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Следуйте в ближайшее защитное сооружение гражданской обороны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Либо укройтесь в другом надежном помещении</a:t>
            </a:r>
          </a:p>
          <a:p>
            <a:pPr algn="ctr"/>
            <a:endParaRPr lang="ru-RU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щели в окнах, дверях и вентиляционных системах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подручными материалами</a:t>
            </a:r>
            <a:endParaRPr lang="ru-RU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Прямоугольник 6"/>
          <p:cNvSpPr/>
          <p:nvPr/>
        </p:nvSpPr>
        <p:spPr>
          <a:xfrm>
            <a:off x="839416" y="2564904"/>
            <a:ext cx="10713600" cy="483063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Наденьте противогаз, респиратор или ватно-марлевую повязку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Предупредите окружающих об аварии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2200" b="1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При необходимости помогите окружающим выйти на улицу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endParaRPr lang="ru-RU" sz="2200" b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sz="2200" b="1" spc="-1" dirty="0">
                <a:latin typeface="Arial" panose="020B0604020202020204" pitchFamily="34" charset="0"/>
                <a:cs typeface="Arial" panose="020B0604020202020204" pitchFamily="34" charset="0"/>
              </a:rPr>
              <a:t>Следуйте в ближайшее защитное сооружение гражданской обороны</a:t>
            </a:r>
            <a:endParaRPr lang="ru-RU" sz="2200" i="1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Либо укройтесь в другом надежном помещении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1" strike="noStrike" spc="-1" dirty="0">
              <a:latin typeface="Arial" panose="020B0604020202020204" pitchFamily="34" charset="0"/>
              <a:ea typeface="DejaVu Sans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1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Закройте щели в окнах, дверях и вентиляционных системах подручными материалами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200" b="0" strike="noStrike" spc="-1" dirty="0"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 </a:t>
            </a: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00000"/>
              </a:lnSpc>
              <a:buNone/>
            </a:pPr>
            <a:endParaRPr lang="ru-RU" sz="2200" b="0" i="1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6" name="Рисунок 4"/>
          <p:cNvPicPr/>
          <p:nvPr/>
        </p:nvPicPr>
        <p:blipFill>
          <a:blip r:embed="rId3" cstate="print"/>
          <a:stretch/>
        </p:blipFill>
        <p:spPr>
          <a:xfrm>
            <a:off x="-307800" y="0"/>
            <a:ext cx="1998000" cy="1412280"/>
          </a:xfrm>
          <a:prstGeom prst="rect">
            <a:avLst/>
          </a:prstGeom>
          <a:ln w="0">
            <a:noFill/>
          </a:ln>
        </p:spPr>
      </p:pic>
      <p:sp>
        <p:nvSpPr>
          <p:cNvPr id="67" name="Прямоугольник 8"/>
          <p:cNvSpPr/>
          <p:nvPr/>
        </p:nvSpPr>
        <p:spPr>
          <a:xfrm>
            <a:off x="1176016" y="188640"/>
            <a:ext cx="10040400" cy="279931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ПРОИЗОШЛА АВАРИЯ НА РАДИАЦИОННО </a:t>
            </a: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FF0000"/>
                </a:solidFill>
                <a:latin typeface="Arial"/>
                <a:ea typeface="DejaVu Sans"/>
              </a:rPr>
              <a:t>ОПАСНОМ ОБЪЕКТЕ</a:t>
            </a:r>
            <a:endParaRPr lang="ru-RU" sz="2800" b="0" i="1" strike="noStrike" spc="-1" dirty="0">
              <a:solidFill>
                <a:srgbClr val="FF000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0" strike="noStrike" spc="-1" dirty="0">
                <a:solidFill>
                  <a:srgbClr val="0070C0"/>
                </a:solidFill>
                <a:latin typeface="Arial"/>
                <a:ea typeface="DejaVu Sans"/>
              </a:rPr>
              <a:t>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ПРОЧИТАЙТЕ СООБЩЕНИЕ ДО КОНЦА 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11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r>
              <a:rPr lang="ru-RU" sz="2800" b="1" strike="noStrike" spc="-1" dirty="0">
                <a:solidFill>
                  <a:srgbClr val="0070C0"/>
                </a:solidFill>
                <a:latin typeface="Arial"/>
                <a:ea typeface="DejaVu Sans"/>
              </a:rPr>
              <a:t>СЛЕДУЙТЕ ИНСТРУКЦИИ</a:t>
            </a:r>
            <a:endParaRPr lang="ru-RU" sz="2800" b="0" i="1" strike="noStrike" spc="-1" dirty="0">
              <a:solidFill>
                <a:srgbClr val="0070C0"/>
              </a:solidFill>
              <a:latin typeface="Arial"/>
            </a:endParaRPr>
          </a:p>
          <a:p>
            <a:pPr algn="ctr">
              <a:lnSpc>
                <a:spcPct val="100000"/>
              </a:lnSpc>
              <a:buNone/>
            </a:pPr>
            <a:endParaRPr lang="ru-RU" sz="2400" b="0" i="1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2219</TotalTime>
  <Words>288</Words>
  <Application>Microsoft Office PowerPoint</Application>
  <PresentationFormat>Произвольный</PresentationFormat>
  <Paragraphs>106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Первухина</dc:creator>
  <cp:lastModifiedBy>111</cp:lastModifiedBy>
  <cp:revision>36</cp:revision>
  <cp:lastPrinted>2024-12-02T05:18:21Z</cp:lastPrinted>
  <dcterms:created xsi:type="dcterms:W3CDTF">2024-11-13T07:28:09Z</dcterms:created>
  <dcterms:modified xsi:type="dcterms:W3CDTF">2024-12-20T06:55:12Z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Произвольный</vt:lpwstr>
  </property>
  <property fmtid="{D5CDD505-2E9C-101B-9397-08002B2CF9AE}" pid="4" name="Slides">
    <vt:i4>7</vt:i4>
  </property>
</Properties>
</file>